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365" r:id="rId2"/>
    <p:sldId id="367" r:id="rId3"/>
    <p:sldId id="368" r:id="rId4"/>
    <p:sldId id="369" r:id="rId5"/>
    <p:sldId id="370" r:id="rId6"/>
    <p:sldId id="366" r:id="rId7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0" tIns="45645" rIns="91290" bIns="45645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1290" tIns="45645" rIns="91290" bIns="45645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5698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657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033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6398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356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81914" y="1216301"/>
            <a:ext cx="8923146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Programma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-28513" y="4645732"/>
            <a:ext cx="9144000" cy="923330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200" dirty="0" smtClean="0"/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 dei Servizi e delle Attività Formative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75682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</a:t>
            </a:r>
            <a:r>
              <a:rPr kumimoji="0" lang="it-IT" b="1" i="0" u="none" strike="noStrike" cap="none" normalizeH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 8.b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lang="it-IT" dirty="0" smtClean="0">
              <a:cs typeface="Arial" panose="020B0604020202020204" pitchFamily="34" charset="0"/>
            </a:endParaRPr>
          </a:p>
          <a:p>
            <a:pPr algn="ctr"/>
            <a:r>
              <a:rPr lang="en-US" dirty="0" err="1"/>
              <a:t>Impatto</a:t>
            </a:r>
            <a:r>
              <a:rPr lang="en-US" dirty="0"/>
              <a:t> </a:t>
            </a:r>
            <a:r>
              <a:rPr lang="en-US" dirty="0" err="1"/>
              <a:t>dell’avanzamento</a:t>
            </a:r>
            <a:r>
              <a:rPr lang="en-US" dirty="0"/>
              <a:t> del Piano </a:t>
            </a:r>
            <a:r>
              <a:rPr lang="en-US" dirty="0" err="1"/>
              <a:t>politiche</a:t>
            </a:r>
            <a:r>
              <a:rPr lang="en-US" dirty="0"/>
              <a:t> </a:t>
            </a:r>
            <a:r>
              <a:rPr lang="en-US" dirty="0" err="1"/>
              <a:t>attive</a:t>
            </a:r>
            <a:r>
              <a:rPr lang="en-US" dirty="0"/>
              <a:t> </a:t>
            </a:r>
            <a:r>
              <a:rPr lang="en-US" dirty="0" err="1"/>
              <a:t>sul</a:t>
            </a:r>
            <a:r>
              <a:rPr lang="en-US" dirty="0"/>
              <a:t> PO e, se </a:t>
            </a:r>
            <a:r>
              <a:rPr lang="en-US" dirty="0" err="1"/>
              <a:t>applicabile</a:t>
            </a:r>
            <a:r>
              <a:rPr lang="en-US" dirty="0"/>
              <a:t>, </a:t>
            </a:r>
            <a:r>
              <a:rPr lang="en-US" dirty="0" err="1"/>
              <a:t>sinergie</a:t>
            </a:r>
            <a:r>
              <a:rPr lang="en-US" dirty="0"/>
              <a:t> con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altri</a:t>
            </a:r>
            <a:r>
              <a:rPr lang="en-US" dirty="0"/>
              <a:t> PO </a:t>
            </a:r>
            <a:r>
              <a:rPr lang="en-US"/>
              <a:t>Nazionali</a:t>
            </a:r>
            <a:endParaRPr lang="it-IT" dirty="0" smtClean="0">
              <a:ea typeface="SimSun" pitchFamily="2" charset="-122"/>
              <a:cs typeface="Arial" panose="020B0604020202020204" pitchFamily="34" charset="0"/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868144" y="618654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5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467544" y="2204864"/>
            <a:ext cx="8352928" cy="648072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lvl="0"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dirty="0" smtClean="0">
                <a:solidFill>
                  <a:srgbClr val="FFFFFF"/>
                </a:solidFill>
              </a:rPr>
              <a:t>POTENZIAMENTO DEI SERVIZI PER L’IMPIEGO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ccia a destra 10"/>
          <p:cNvSpPr/>
          <p:nvPr/>
        </p:nvSpPr>
        <p:spPr>
          <a:xfrm rot="5400000">
            <a:off x="4369084" y="2815384"/>
            <a:ext cx="435148" cy="648072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0" y="-27384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Impatto dell’avanzamento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</a:t>
            </a: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Piano Politiche Attive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sul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PO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In ottemperanza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alla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Deliberazione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n°212 del 30 Maggio 2018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“Piano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di rafforzamento dei servizi e delle misure di politiche attive del lavoro Apprezzamento”</a:t>
            </a:r>
          </a:p>
        </p:txBody>
      </p:sp>
      <p:grpSp>
        <p:nvGrpSpPr>
          <p:cNvPr id="25" name="Gruppo 24"/>
          <p:cNvGrpSpPr/>
          <p:nvPr/>
        </p:nvGrpSpPr>
        <p:grpSpPr>
          <a:xfrm>
            <a:off x="418352" y="3429000"/>
            <a:ext cx="8280000" cy="830436"/>
            <a:chOff x="2792059" y="96748"/>
            <a:chExt cx="5760312" cy="758428"/>
          </a:xfrm>
        </p:grpSpPr>
        <p:sp>
          <p:nvSpPr>
            <p:cNvPr id="27" name="Arrotonda angolo stesso lato rettangolo 26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Arrotonda angolo stesso lato rettangolo 4"/>
            <p:cNvSpPr/>
            <p:nvPr/>
          </p:nvSpPr>
          <p:spPr>
            <a:xfrm>
              <a:off x="2820333" y="133770"/>
              <a:ext cx="5710020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>
                  <a:cs typeface="Arial" pitchFamily="34" charset="0"/>
                </a:rPr>
                <a:t>Riqualificazione </a:t>
              </a:r>
              <a:r>
                <a:rPr lang="it-IT" sz="1800" dirty="0">
                  <a:cs typeface="Arial" pitchFamily="34" charset="0"/>
                </a:rPr>
                <a:t>degli operatori dei servizi per l’impiego</a:t>
              </a:r>
            </a:p>
            <a:p>
              <a:pPr algn="ctr"/>
              <a:r>
                <a:rPr lang="it-IT" sz="1800" dirty="0">
                  <a:cs typeface="Arial" pitchFamily="34" charset="0"/>
                </a:rPr>
                <a:t>convenzione </a:t>
              </a:r>
              <a:r>
                <a:rPr lang="it-IT" sz="1800" dirty="0" smtClean="0">
                  <a:cs typeface="Arial" pitchFamily="34" charset="0"/>
                </a:rPr>
                <a:t>PON Inclusione “Sistemi </a:t>
              </a:r>
              <a:r>
                <a:rPr lang="it-IT" sz="1800" dirty="0">
                  <a:cs typeface="Arial" pitchFamily="34" charset="0"/>
                </a:rPr>
                <a:t>per le politiche attive e l’occupazione</a:t>
              </a:r>
              <a:r>
                <a:rPr lang="it-IT" sz="1800" dirty="0" smtClean="0">
                  <a:cs typeface="Arial" pitchFamily="34" charset="0"/>
                </a:rPr>
                <a:t>”:</a:t>
              </a:r>
            </a:p>
            <a:p>
              <a:pPr algn="ctr"/>
              <a:r>
                <a:rPr lang="it-IT" sz="1800" dirty="0" smtClean="0">
                  <a:cs typeface="Arial" pitchFamily="34" charset="0"/>
                </a:rPr>
                <a:t>risorse </a:t>
              </a:r>
              <a:r>
                <a:rPr lang="it-IT" sz="1800" dirty="0">
                  <a:cs typeface="Arial" pitchFamily="34" charset="0"/>
                </a:rPr>
                <a:t>a supporto dei CPI unità n°76</a:t>
              </a: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406209" y="4365104"/>
            <a:ext cx="8280000" cy="830436"/>
            <a:chOff x="2792059" y="96748"/>
            <a:chExt cx="5760312" cy="758428"/>
          </a:xfrm>
        </p:grpSpPr>
        <p:sp>
          <p:nvSpPr>
            <p:cNvPr id="30" name="Arrotonda angolo stesso lato rettangolo 29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/>
                <a:t>Convenzione </a:t>
              </a:r>
              <a:r>
                <a:rPr lang="it-IT" sz="1800" dirty="0"/>
                <a:t>sistema di politiche attive per </a:t>
              </a:r>
              <a:r>
                <a:rPr lang="it-IT" sz="1800" dirty="0" smtClean="0"/>
                <a:t>l’occupazione</a:t>
              </a:r>
            </a:p>
            <a:p>
              <a:pPr algn="ctr"/>
              <a:r>
                <a:rPr lang="it-IT" sz="1800" dirty="0" smtClean="0"/>
                <a:t>rafforzamento Centri </a:t>
              </a:r>
              <a:r>
                <a:rPr lang="it-IT" sz="1800" dirty="0"/>
                <a:t>per </a:t>
              </a:r>
              <a:r>
                <a:rPr lang="it-IT" sz="1800" dirty="0" smtClean="0"/>
                <a:t>l’impiego:</a:t>
              </a:r>
            </a:p>
            <a:p>
              <a:pPr algn="ctr"/>
              <a:r>
                <a:rPr lang="it-IT" sz="1800" dirty="0" smtClean="0"/>
                <a:t>risorse </a:t>
              </a:r>
              <a:r>
                <a:rPr lang="it-IT" sz="1800" dirty="0"/>
                <a:t>a supporto dei </a:t>
              </a:r>
              <a:r>
                <a:rPr lang="it-IT" sz="1800" dirty="0" smtClean="0"/>
                <a:t>CPI unità </a:t>
              </a:r>
              <a:r>
                <a:rPr lang="it-IT" sz="1800" dirty="0"/>
                <a:t>35</a:t>
              </a:r>
            </a:p>
          </p:txBody>
        </p:sp>
      </p:grpSp>
      <p:grpSp>
        <p:nvGrpSpPr>
          <p:cNvPr id="32" name="Gruppo 31"/>
          <p:cNvGrpSpPr/>
          <p:nvPr/>
        </p:nvGrpSpPr>
        <p:grpSpPr>
          <a:xfrm>
            <a:off x="395536" y="5301208"/>
            <a:ext cx="8280000" cy="902444"/>
            <a:chOff x="2792059" y="96748"/>
            <a:chExt cx="5760312" cy="758428"/>
          </a:xfrm>
        </p:grpSpPr>
        <p:sp>
          <p:nvSpPr>
            <p:cNvPr id="33" name="Arrotonda angolo stesso lato rettangolo 32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Processo di riqualificazione training on the job legati alle gestione diretta degli avvisi di politica attiva a valere sul PO FSE - PAC - Garanzia giovani, con acquisizione di competenze di carattere tecnico amministrativo-procedurale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465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478492" y="2204864"/>
            <a:ext cx="8352928" cy="648072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lvl="0"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dirty="0" smtClean="0">
                <a:solidFill>
                  <a:srgbClr val="FFFFFF"/>
                </a:solidFill>
              </a:rPr>
              <a:t>MIGLIORAMENTO SERVIZI OFFERTI/1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12" name="Freccia a destra 10"/>
          <p:cNvSpPr/>
          <p:nvPr/>
        </p:nvSpPr>
        <p:spPr>
          <a:xfrm rot="5400000">
            <a:off x="4369084" y="2815384"/>
            <a:ext cx="435148" cy="648072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0" y="-27384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Impatto dell’avanzamento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</a:t>
            </a: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Piano Politiche Attive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sul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PO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In ottemperanza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alla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Deliberazione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n°212 del 30 Maggio 2018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“Piano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di rafforzamento dei servizi e delle misure di politiche attive del lavoro Apprezzamento”</a:t>
            </a:r>
          </a:p>
        </p:txBody>
      </p:sp>
      <p:grpSp>
        <p:nvGrpSpPr>
          <p:cNvPr id="25" name="Gruppo 24"/>
          <p:cNvGrpSpPr/>
          <p:nvPr/>
        </p:nvGrpSpPr>
        <p:grpSpPr>
          <a:xfrm>
            <a:off x="508453" y="3429000"/>
            <a:ext cx="8280000" cy="758428"/>
            <a:chOff x="2792059" y="96748"/>
            <a:chExt cx="5760312" cy="758428"/>
          </a:xfrm>
        </p:grpSpPr>
        <p:sp>
          <p:nvSpPr>
            <p:cNvPr id="27" name="Arrotonda angolo stesso lato rettangolo 26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Arrotonda angolo stesso lato rettangolo 4"/>
            <p:cNvSpPr/>
            <p:nvPr/>
          </p:nvSpPr>
          <p:spPr>
            <a:xfrm>
              <a:off x="2820333" y="133770"/>
              <a:ext cx="5710020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/>
                <a:t>Sistema </a:t>
              </a:r>
              <a:r>
                <a:rPr lang="it-IT" sz="1800" dirty="0"/>
                <a:t>informativo unico dei servizi per il </a:t>
              </a:r>
              <a:r>
                <a:rPr lang="it-IT" sz="1800" dirty="0" smtClean="0"/>
                <a:t>lavoro</a:t>
              </a:r>
            </a:p>
            <a:p>
              <a:pPr algn="ctr"/>
              <a:r>
                <a:rPr lang="it-IT" sz="1800" dirty="0" smtClean="0"/>
                <a:t>in </a:t>
              </a:r>
              <a:r>
                <a:rPr lang="it-IT" sz="1800" dirty="0"/>
                <a:t>cooperazione applicativa con il Ministero del </a:t>
              </a:r>
              <a:r>
                <a:rPr lang="it-IT" sz="1800" dirty="0" smtClean="0"/>
                <a:t>Lavoro</a:t>
              </a:r>
              <a:endParaRPr lang="it-IT" sz="1800" dirty="0">
                <a:cs typeface="Arial" pitchFamily="34" charset="0"/>
              </a:endParaRPr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496310" y="4293096"/>
            <a:ext cx="8280000" cy="432048"/>
            <a:chOff x="2792059" y="96748"/>
            <a:chExt cx="5760312" cy="758428"/>
          </a:xfrm>
        </p:grpSpPr>
        <p:sp>
          <p:nvSpPr>
            <p:cNvPr id="30" name="Arrotonda angolo stesso lato rettangolo 29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Prenotazione online dei servizi presso i Centri per l’Impiego</a:t>
              </a:r>
            </a:p>
          </p:txBody>
        </p:sp>
      </p:grpSp>
      <p:grpSp>
        <p:nvGrpSpPr>
          <p:cNvPr id="32" name="Gruppo 31"/>
          <p:cNvGrpSpPr/>
          <p:nvPr/>
        </p:nvGrpSpPr>
        <p:grpSpPr>
          <a:xfrm>
            <a:off x="485637" y="4797152"/>
            <a:ext cx="8280000" cy="432048"/>
            <a:chOff x="2792059" y="96748"/>
            <a:chExt cx="5760312" cy="758428"/>
          </a:xfrm>
        </p:grpSpPr>
        <p:sp>
          <p:nvSpPr>
            <p:cNvPr id="33" name="Arrotonda angolo stesso lato rettangolo 32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Stampa in remoto della SAP da parte del cittadino</a:t>
              </a:r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468464" y="5301208"/>
            <a:ext cx="8280000" cy="432048"/>
            <a:chOff x="2792059" y="96748"/>
            <a:chExt cx="5760312" cy="758428"/>
          </a:xfrm>
        </p:grpSpPr>
        <p:sp>
          <p:nvSpPr>
            <p:cNvPr id="19" name="Arrotonda angolo stesso lato rettangolo 18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/>
                <a:t>Imminente avvio sistema SPID</a:t>
              </a:r>
              <a:endParaRPr lang="it-IT" sz="1800" dirty="0"/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467544" y="5805264"/>
            <a:ext cx="8280000" cy="432048"/>
            <a:chOff x="2792059" y="96748"/>
            <a:chExt cx="5760312" cy="758428"/>
          </a:xfrm>
        </p:grpSpPr>
        <p:sp>
          <p:nvSpPr>
            <p:cNvPr id="23" name="Arrotonda angolo stesso lato rettangolo 22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/>
                <a:t>Prossima </a:t>
              </a:r>
              <a:r>
                <a:rPr lang="it-IT" sz="1800" dirty="0"/>
                <a:t>attivazione </a:t>
              </a:r>
              <a:r>
                <a:rPr lang="it-IT" sz="1800" dirty="0" smtClean="0"/>
                <a:t>del </a:t>
              </a:r>
              <a:r>
                <a:rPr lang="it-IT" sz="1800" dirty="0"/>
                <a:t>sistema di incrocio tra domanda ed offerta di lavoro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074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478492" y="2204864"/>
            <a:ext cx="8352928" cy="648072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lvl="0"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dirty="0" smtClean="0">
                <a:solidFill>
                  <a:srgbClr val="FFFFFF"/>
                </a:solidFill>
              </a:rPr>
              <a:t>MIGLIORAMENTO SERVIZI OFFERTI/2</a:t>
            </a:r>
            <a:endParaRPr lang="it-IT" sz="1400" dirty="0">
              <a:solidFill>
                <a:srgbClr val="FFFFFF"/>
              </a:solidFill>
            </a:endParaRPr>
          </a:p>
        </p:txBody>
      </p:sp>
      <p:sp>
        <p:nvSpPr>
          <p:cNvPr id="12" name="Freccia a destra 10"/>
          <p:cNvSpPr/>
          <p:nvPr/>
        </p:nvSpPr>
        <p:spPr>
          <a:xfrm rot="5400000">
            <a:off x="4369084" y="2815384"/>
            <a:ext cx="435148" cy="648072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0" y="-27384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Impatto dell’avanzamento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</a:t>
            </a: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Piano Politiche Attive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sul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PO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In ottemperanza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alla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Deliberazione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n°212 del 30 Maggio 2018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“Piano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di rafforzamento dei servizi e delle misure di politiche attive del lavoro Apprezzamento”</a:t>
            </a:r>
          </a:p>
        </p:txBody>
      </p:sp>
      <p:grpSp>
        <p:nvGrpSpPr>
          <p:cNvPr id="25" name="Gruppo 24"/>
          <p:cNvGrpSpPr/>
          <p:nvPr/>
        </p:nvGrpSpPr>
        <p:grpSpPr>
          <a:xfrm>
            <a:off x="508453" y="3429000"/>
            <a:ext cx="8280000" cy="434428"/>
            <a:chOff x="2792059" y="96748"/>
            <a:chExt cx="5760312" cy="758428"/>
          </a:xfrm>
        </p:grpSpPr>
        <p:sp>
          <p:nvSpPr>
            <p:cNvPr id="27" name="Arrotonda angolo stesso lato rettangolo 26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Arrotonda angolo stesso lato rettangolo 4"/>
            <p:cNvSpPr/>
            <p:nvPr/>
          </p:nvSpPr>
          <p:spPr>
            <a:xfrm>
              <a:off x="2820333" y="133770"/>
              <a:ext cx="5710020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Aumento della dotazione informatica dei </a:t>
              </a:r>
              <a:r>
                <a:rPr lang="it-IT" sz="1800" dirty="0" smtClean="0"/>
                <a:t>CPI</a:t>
              </a:r>
              <a:endParaRPr lang="it-IT" sz="1800" dirty="0"/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496310" y="4005064"/>
            <a:ext cx="8280000" cy="432048"/>
            <a:chOff x="2792059" y="96748"/>
            <a:chExt cx="5760312" cy="758428"/>
          </a:xfrm>
        </p:grpSpPr>
        <p:sp>
          <p:nvSpPr>
            <p:cNvPr id="30" name="Arrotonda angolo stesso lato rettangolo 29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Miglioramento della rete internet dei CPI</a:t>
              </a:r>
            </a:p>
          </p:txBody>
        </p:sp>
      </p:grpSp>
      <p:grpSp>
        <p:nvGrpSpPr>
          <p:cNvPr id="32" name="Gruppo 31"/>
          <p:cNvGrpSpPr/>
          <p:nvPr/>
        </p:nvGrpSpPr>
        <p:grpSpPr>
          <a:xfrm>
            <a:off x="485637" y="4581128"/>
            <a:ext cx="8280000" cy="432048"/>
            <a:chOff x="2792059" y="96748"/>
            <a:chExt cx="5760312" cy="758428"/>
          </a:xfrm>
        </p:grpSpPr>
        <p:sp>
          <p:nvSpPr>
            <p:cNvPr id="33" name="Arrotonda angolo stesso lato rettangolo 32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Arrotonda angolo stesso lato rettangolo 4"/>
            <p:cNvSpPr/>
            <p:nvPr/>
          </p:nvSpPr>
          <p:spPr>
            <a:xfrm>
              <a:off x="2806910" y="133770"/>
              <a:ext cx="5723289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Azioni di pubblicità e comunicazione dei servizi offerti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3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478492" y="2204864"/>
            <a:ext cx="8352928" cy="648072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dirty="0" smtClean="0">
                <a:solidFill>
                  <a:srgbClr val="FFFFFF"/>
                </a:solidFill>
              </a:rPr>
              <a:t>MISURE DIRETTE</a:t>
            </a:r>
          </a:p>
        </p:txBody>
      </p:sp>
      <p:sp>
        <p:nvSpPr>
          <p:cNvPr id="12" name="Freccia a destra 10"/>
          <p:cNvSpPr/>
          <p:nvPr/>
        </p:nvSpPr>
        <p:spPr>
          <a:xfrm rot="5400000">
            <a:off x="4369084" y="2815384"/>
            <a:ext cx="435148" cy="648072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0" y="-27384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Impatto dell’avanzamento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</a:t>
            </a: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Piano Politiche Attive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sul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PO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In ottemperanza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alla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Deliberazione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n°212 del 30 Maggio 2018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“Piano </a:t>
            </a:r>
            <a:r>
              <a:rPr lang="it-IT" sz="2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di rafforzamento dei servizi e delle misure di politiche attive del lavoro Apprezzamento”</a:t>
            </a:r>
          </a:p>
        </p:txBody>
      </p:sp>
      <p:grpSp>
        <p:nvGrpSpPr>
          <p:cNvPr id="25" name="Gruppo 24"/>
          <p:cNvGrpSpPr/>
          <p:nvPr/>
        </p:nvGrpSpPr>
        <p:grpSpPr>
          <a:xfrm>
            <a:off x="508453" y="3429000"/>
            <a:ext cx="8280000" cy="758428"/>
            <a:chOff x="2792059" y="96748"/>
            <a:chExt cx="5760312" cy="758428"/>
          </a:xfrm>
        </p:grpSpPr>
        <p:sp>
          <p:nvSpPr>
            <p:cNvPr id="27" name="Arrotonda angolo stesso lato rettangolo 26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Arrotonda angolo stesso lato rettangolo 4"/>
            <p:cNvSpPr/>
            <p:nvPr/>
          </p:nvSpPr>
          <p:spPr>
            <a:xfrm>
              <a:off x="2820333" y="133770"/>
              <a:ext cx="5710020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 smtClean="0"/>
                <a:t>Erogazione </a:t>
              </a:r>
              <a:r>
                <a:rPr lang="it-IT" sz="1800" dirty="0"/>
                <a:t>di misure di politica attiva per aree di crisi </a:t>
              </a:r>
              <a:r>
                <a:rPr lang="it-IT" sz="1800" dirty="0" smtClean="0"/>
                <a:t>complesse</a:t>
              </a:r>
            </a:p>
            <a:p>
              <a:pPr algn="ctr"/>
              <a:r>
                <a:rPr lang="it-IT" sz="1800" dirty="0" smtClean="0"/>
                <a:t>(Gela - Termini Imerese)</a:t>
              </a:r>
              <a:endParaRPr lang="it-IT" sz="1800" dirty="0"/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508453" y="4398764"/>
            <a:ext cx="8280000" cy="758428"/>
            <a:chOff x="2792059" y="96748"/>
            <a:chExt cx="5760312" cy="758428"/>
          </a:xfrm>
        </p:grpSpPr>
        <p:sp>
          <p:nvSpPr>
            <p:cNvPr id="19" name="Arrotonda angolo stesso lato rettangolo 18"/>
            <p:cNvSpPr/>
            <p:nvPr/>
          </p:nvSpPr>
          <p:spPr>
            <a:xfrm rot="5400000">
              <a:off x="5293001" y="-2404194"/>
              <a:ext cx="758428" cy="5760312"/>
            </a:xfrm>
            <a:prstGeom prst="round2SameRect">
              <a:avLst>
                <a:gd name="adj1" fmla="val 30738"/>
                <a:gd name="adj2" fmla="val 32363"/>
              </a:avLst>
            </a:prstGeom>
            <a:solidFill>
              <a:schemeClr val="accent1">
                <a:tint val="40000"/>
                <a:hueOff val="0"/>
                <a:satOff val="0"/>
                <a:lumOff val="0"/>
                <a:alpha val="90000"/>
              </a:scheme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Arrotonda angolo stesso lato rettangolo 4"/>
            <p:cNvSpPr/>
            <p:nvPr/>
          </p:nvSpPr>
          <p:spPr>
            <a:xfrm>
              <a:off x="2820333" y="133770"/>
              <a:ext cx="5710020" cy="684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algn="ctr"/>
              <a:r>
                <a:rPr lang="it-IT" sz="1800" dirty="0"/>
                <a:t>Percorsi di riequilibrio di politiche passive per cassa </a:t>
              </a:r>
              <a:r>
                <a:rPr lang="it-IT" sz="1800" dirty="0" smtClean="0"/>
                <a:t>straordinaria</a:t>
              </a:r>
            </a:p>
            <a:p>
              <a:pPr algn="ctr"/>
              <a:r>
                <a:rPr lang="it-IT" sz="1800" dirty="0" smtClean="0"/>
                <a:t>tramite </a:t>
              </a:r>
              <a:r>
                <a:rPr lang="it-IT" sz="1800" dirty="0"/>
                <a:t>l’erogazione di politiche attive (voucher)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202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26426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Programma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Operativo </a:t>
            </a:r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Grazie per l’attenzione 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5839630" y="6207785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4797854"/>
            <a:ext cx="9144000" cy="923330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200" dirty="0" smtClean="0"/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 dei Servizi e delle Attività Formative</a:t>
            </a:r>
          </a:p>
        </p:txBody>
      </p:sp>
    </p:spTree>
    <p:extLst>
      <p:ext uri="{BB962C8B-B14F-4D97-AF65-F5344CB8AC3E}">
        <p14:creationId xmlns:p14="http://schemas.microsoft.com/office/powerpoint/2010/main" val="24116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3630</TotalTime>
  <Words>467</Words>
  <Application>Microsoft Office PowerPoint</Application>
  <PresentationFormat>Presentazione su schermo (4:3)</PresentationFormat>
  <Paragraphs>68</Paragraphs>
  <Slides>6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ＭＳ Ｐゴシック</vt:lpstr>
      <vt:lpstr>SimSun</vt:lpstr>
      <vt:lpstr>Arial</vt:lpstr>
      <vt:lpstr>Calibri</vt:lpstr>
      <vt:lpstr>Tahoma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535</cp:revision>
  <cp:lastPrinted>2019-06-17T16:44:42Z</cp:lastPrinted>
  <dcterms:created xsi:type="dcterms:W3CDTF">2007-03-15T14:10:26Z</dcterms:created>
  <dcterms:modified xsi:type="dcterms:W3CDTF">2019-06-24T14:18:45Z</dcterms:modified>
</cp:coreProperties>
</file>